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 количестве выпускников, получивших аттестаты о среднем общем образовании  после основного периода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обучающихся,получивших аттестат о СОО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95</c:v>
                </c:pt>
                <c:pt idx="2">
                  <c:v>98</c:v>
                </c:pt>
                <c:pt idx="3">
                  <c:v>97</c:v>
                </c:pt>
              </c:numCache>
            </c:numRef>
          </c:val>
        </c:ser>
        <c:dLbls>
          <c:showVal val="1"/>
        </c:dLbls>
        <c:axId val="58918016"/>
        <c:axId val="104477056"/>
      </c:barChart>
      <c:catAx>
        <c:axId val="58918016"/>
        <c:scaling>
          <c:orientation val="minMax"/>
        </c:scaling>
        <c:axPos val="b"/>
        <c:majorTickMark val="none"/>
        <c:tickLblPos val="nextTo"/>
        <c:crossAx val="104477056"/>
        <c:crosses val="autoZero"/>
        <c:auto val="1"/>
        <c:lblAlgn val="ctr"/>
        <c:lblOffset val="100"/>
      </c:catAx>
      <c:valAx>
        <c:axId val="104477056"/>
        <c:scaling>
          <c:orientation val="minMax"/>
          <c:max val="100"/>
          <c:min val="0"/>
        </c:scaling>
        <c:axPos val="l"/>
        <c:majorGridlines/>
        <c:numFmt formatCode="General" sourceLinked="1"/>
        <c:majorTickMark val="none"/>
        <c:tickLblPos val="nextTo"/>
        <c:crossAx val="58918016"/>
        <c:crosses val="autoZero"/>
        <c:crossBetween val="between"/>
        <c:majorUnit val="20"/>
        <c:minorUnit val="5"/>
      </c:valAx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 sz="1800"/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Средний тестовый </a:t>
            </a:r>
          </a:p>
          <a:p>
            <a:pPr>
              <a:defRPr sz="1800"/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балл по учебным предметам в динамике </a:t>
            </a:r>
          </a:p>
          <a:p>
            <a:pPr>
              <a:defRPr sz="1800"/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с 2021 по 2024 гг.</a:t>
            </a:r>
          </a:p>
        </c:rich>
      </c:tx>
      <c:layout/>
    </c:title>
    <c:view3D>
      <c:rAngAx val="1"/>
    </c:view3D>
    <c:sideWall>
      <c:spPr>
        <a:scene3d>
          <a:camera prst="orthographicFront"/>
          <a:lightRig rig="threePt" dir="t"/>
        </a:scene3d>
        <a:sp3d prstMaterial="softEdge"/>
      </c:spPr>
    </c:sideWall>
    <c:backWall>
      <c:spPr>
        <a:scene3d>
          <a:camera prst="orthographicFront"/>
          <a:lightRig rig="threePt" dir="t"/>
        </a:scene3d>
        <a:sp3d prstMaterial="softEdge"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тестовый балл в 2021</c:v>
                </c:pt>
              </c:strCache>
            </c:strRef>
          </c:tx>
          <c:spPr>
            <a:solidFill>
              <a:srgbClr val="5BB9FF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dkEdge">
              <a:bevelT w="63500" h="25400"/>
            </a:sp3d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Химия </c:v>
                </c:pt>
                <c:pt idx="1">
                  <c:v>Биология </c:v>
                </c:pt>
                <c:pt idx="2">
                  <c:v>География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48</c:v>
                </c:pt>
                <c:pt idx="1">
                  <c:v>49</c:v>
                </c:pt>
                <c:pt idx="2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тестовый балл в 2022</c:v>
                </c:pt>
              </c:strCache>
            </c:strRef>
          </c:tx>
          <c:spPr>
            <a:solidFill>
              <a:srgbClr val="FF660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dkEdge">
              <a:bevelT w="63500" h="25400"/>
            </a:sp3d>
          </c:spPr>
          <c:dLbls>
            <c:dLbl>
              <c:idx val="0"/>
              <c:layout>
                <c:manualLayout>
                  <c:x val="0"/>
                  <c:y val="0.2718550106609808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3187633262260141"/>
                </c:manualLayout>
              </c:layout>
              <c:showVal val="1"/>
            </c:dLbl>
            <c:dLbl>
              <c:idx val="2"/>
              <c:layout>
                <c:manualLayout>
                  <c:x val="1.3689253935660261E-3"/>
                  <c:y val="0.19989339019189969"/>
                </c:manualLayout>
              </c:layout>
              <c:showVal val="1"/>
            </c:dLbl>
            <c:dLbl>
              <c:idx val="3"/>
              <c:layout>
                <c:manualLayout>
                  <c:x val="2.7378507871321299E-3"/>
                  <c:y val="0.15191897654584399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0.17590618336887132"/>
                </c:manualLayout>
              </c:layout>
              <c:showVal val="1"/>
            </c:dLbl>
            <c:dLbl>
              <c:idx val="5"/>
              <c:layout>
                <c:manualLayout>
                  <c:x val="1.3689253935660521E-3"/>
                  <c:y val="0.15191897654584399"/>
                </c:manualLayout>
              </c:layout>
              <c:showVal val="1"/>
            </c:dLbl>
            <c:dLbl>
              <c:idx val="6"/>
              <c:layout>
                <c:manualLayout>
                  <c:x val="1.3689253935660521E-3"/>
                  <c:y val="0.19189765458422298"/>
                </c:manualLayout>
              </c:layout>
              <c:showVal val="1"/>
            </c:dLbl>
            <c:dLbl>
              <c:idx val="7"/>
              <c:layout>
                <c:manualLayout>
                  <c:x val="1.3689253935660521E-3"/>
                  <c:y val="0.14925373134328371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0.20255863539445629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0.19722814498933924"/>
                </c:manualLayout>
              </c:layout>
              <c:showVal val="1"/>
            </c:dLbl>
            <c:dLbl>
              <c:idx val="10"/>
              <c:layout>
                <c:manualLayout>
                  <c:x val="1.3689253935660521E-3"/>
                  <c:y val="0.18656716417910618"/>
                </c:manualLayout>
              </c:layout>
              <c:showVal val="1"/>
            </c:dLbl>
            <c:spPr>
              <a:solidFill>
                <a:schemeClr val="accent6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Химия </c:v>
                </c:pt>
                <c:pt idx="1">
                  <c:v>Биология </c:v>
                </c:pt>
                <c:pt idx="2">
                  <c:v>География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</c:v>
                </c:pt>
                <c:pt idx="1">
                  <c:v>39</c:v>
                </c:pt>
                <c:pt idx="2">
                  <c:v>46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тестовый балл в 2023</c:v>
                </c:pt>
              </c:strCache>
            </c:strRef>
          </c:tx>
          <c:spPr>
            <a:solidFill>
              <a:srgbClr val="B6DF89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 prstMaterial="dkEdge">
              <a:bevelT w="63500" h="25400"/>
            </a:sp3d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Химия </c:v>
                </c:pt>
                <c:pt idx="1">
                  <c:v>Биология </c:v>
                </c:pt>
                <c:pt idx="2">
                  <c:v>География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55</c:v>
                </c:pt>
                <c:pt idx="1">
                  <c:v>40</c:v>
                </c:pt>
                <c:pt idx="2">
                  <c:v>59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 тестовый балл в 2024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Химия </c:v>
                </c:pt>
                <c:pt idx="1">
                  <c:v>Биология </c:v>
                </c:pt>
                <c:pt idx="2">
                  <c:v>География 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43</c:v>
                </c:pt>
                <c:pt idx="1">
                  <c:v>44</c:v>
                </c:pt>
                <c:pt idx="2">
                  <c:v>43</c:v>
                </c:pt>
              </c:numCache>
            </c:numRef>
          </c:val>
        </c:ser>
        <c:dLbls>
          <c:showVal val="1"/>
        </c:dLbls>
        <c:shape val="cylinder"/>
        <c:axId val="125637760"/>
        <c:axId val="129687936"/>
        <c:axId val="0"/>
      </c:bar3DChart>
      <c:catAx>
        <c:axId val="125637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29687936"/>
        <c:crosses val="autoZero"/>
        <c:auto val="1"/>
        <c:lblAlgn val="ctr"/>
        <c:lblOffset val="100"/>
      </c:catAx>
      <c:valAx>
        <c:axId val="129687936"/>
        <c:scaling>
          <c:orientation val="minMax"/>
        </c:scaling>
        <c:delete val="1"/>
        <c:axPos val="l"/>
        <c:numFmt formatCode="General" sourceLinked="1"/>
        <c:tickLblPos val="none"/>
        <c:crossAx val="1256377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Рейтинг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среди общеобразовательных организаций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</a:t>
            </a:r>
            <a:r>
              <a:rPr lang="ru-RU" dirty="0" smtClean="0"/>
              <a:t>емеровского МО по </a:t>
            </a:r>
            <a:r>
              <a:rPr lang="ru-RU" dirty="0"/>
              <a:t>итогам ОГЭ основного периода 2024 года</a:t>
            </a:r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«Металлплощадская СОШ»</c:v>
                </c:pt>
                <c:pt idx="3">
                  <c:v>МБОУ «Барановская СОШ»</c:v>
                </c:pt>
                <c:pt idx="4">
                  <c:v>МБОУ «Ягуновская СОШ»</c:v>
                </c:pt>
                <c:pt idx="5">
                  <c:v>МБОУ «Березовская СОШ»</c:v>
                </c:pt>
                <c:pt idx="6">
                  <c:v>МБОУ «Кузбасская СОШ»</c:v>
                </c:pt>
                <c:pt idx="7">
                  <c:v>МБОУ «Елыкаевская СОШ»</c:v>
                </c:pt>
                <c:pt idx="8">
                  <c:v>МБОУ «Звездненская СОШ»</c:v>
                </c:pt>
                <c:pt idx="9">
                  <c:v>МБОУ «Арсентьевская СОШ»</c:v>
                </c:pt>
                <c:pt idx="10">
                  <c:v>МБОУ «Береговская СОШ»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43</c:v>
                </c:pt>
                <c:pt idx="1">
                  <c:v>45</c:v>
                </c:pt>
                <c:pt idx="2">
                  <c:v>17</c:v>
                </c:pt>
                <c:pt idx="4">
                  <c:v>91</c:v>
                </c:pt>
                <c:pt idx="5">
                  <c:v>22</c:v>
                </c:pt>
                <c:pt idx="6">
                  <c:v>62</c:v>
                </c:pt>
                <c:pt idx="10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Биология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«Металлплощадская СОШ»</c:v>
                </c:pt>
                <c:pt idx="3">
                  <c:v>МБОУ «Барановская СОШ»</c:v>
                </c:pt>
                <c:pt idx="4">
                  <c:v>МБОУ «Ягуновская СОШ»</c:v>
                </c:pt>
                <c:pt idx="5">
                  <c:v>МБОУ «Березовская СОШ»</c:v>
                </c:pt>
                <c:pt idx="6">
                  <c:v>МБОУ «Кузбасская СОШ»</c:v>
                </c:pt>
                <c:pt idx="7">
                  <c:v>МБОУ «Елыкаевская СОШ»</c:v>
                </c:pt>
                <c:pt idx="8">
                  <c:v>МБОУ «Звездненская СОШ»</c:v>
                </c:pt>
                <c:pt idx="9">
                  <c:v>МБОУ «Арсентьевская СОШ»</c:v>
                </c:pt>
                <c:pt idx="10">
                  <c:v>МБОУ «Береговская СОШ»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52</c:v>
                </c:pt>
                <c:pt idx="1">
                  <c:v>46</c:v>
                </c:pt>
                <c:pt idx="2">
                  <c:v>51</c:v>
                </c:pt>
                <c:pt idx="3">
                  <c:v>22</c:v>
                </c:pt>
                <c:pt idx="4">
                  <c:v>68</c:v>
                </c:pt>
                <c:pt idx="5">
                  <c:v>49</c:v>
                </c:pt>
                <c:pt idx="9">
                  <c:v>36</c:v>
                </c:pt>
                <c:pt idx="10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География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«Металлплощадская СОШ»</c:v>
                </c:pt>
                <c:pt idx="3">
                  <c:v>МБОУ «Барановская СОШ»</c:v>
                </c:pt>
                <c:pt idx="4">
                  <c:v>МБОУ «Ягуновская СОШ»</c:v>
                </c:pt>
                <c:pt idx="5">
                  <c:v>МБОУ «Березовская СОШ»</c:v>
                </c:pt>
                <c:pt idx="6">
                  <c:v>МБОУ «Кузбасская СОШ»</c:v>
                </c:pt>
                <c:pt idx="7">
                  <c:v>МБОУ «Елыкаевская СОШ»</c:v>
                </c:pt>
                <c:pt idx="8">
                  <c:v>МБОУ «Звездненская СОШ»</c:v>
                </c:pt>
                <c:pt idx="9">
                  <c:v>МБОУ «Арсентьевская СОШ»</c:v>
                </c:pt>
                <c:pt idx="10">
                  <c:v>МБОУ «Береговская СОШ»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1">
                  <c:v>47</c:v>
                </c:pt>
                <c:pt idx="2">
                  <c:v>44</c:v>
                </c:pt>
                <c:pt idx="5">
                  <c:v>39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МБОУ «Ясногорская СОШ»</c:v>
                </c:pt>
                <c:pt idx="1">
                  <c:v>МБОУ «Новостроевская СОШ»</c:v>
                </c:pt>
                <c:pt idx="2">
                  <c:v>МБОУ «Металлплощадская СОШ»</c:v>
                </c:pt>
                <c:pt idx="3">
                  <c:v>МБОУ «Барановская СОШ»</c:v>
                </c:pt>
                <c:pt idx="4">
                  <c:v>МБОУ «Ягуновская СОШ»</c:v>
                </c:pt>
                <c:pt idx="5">
                  <c:v>МБОУ «Березовская СОШ»</c:v>
                </c:pt>
                <c:pt idx="6">
                  <c:v>МБОУ «Кузбасская СОШ»</c:v>
                </c:pt>
                <c:pt idx="7">
                  <c:v>МБОУ «Елыкаевская СОШ»</c:v>
                </c:pt>
                <c:pt idx="8">
                  <c:v>МБОУ «Звездненская СОШ»</c:v>
                </c:pt>
                <c:pt idx="9">
                  <c:v>МБОУ «Арсентьевская СОШ»</c:v>
                </c:pt>
                <c:pt idx="10">
                  <c:v>МБОУ «Береговская СОШ»</c:v>
                </c:pt>
              </c:strCache>
            </c:strRef>
          </c:cat>
          <c:val>
            <c:numRef>
              <c:f>Лист1!$E$2:$E$12</c:f>
            </c:numRef>
          </c:val>
        </c:ser>
        <c:dLbls>
          <c:showVal val="1"/>
        </c:dLbls>
        <c:gapWidth val="95"/>
        <c:gapDepth val="95"/>
        <c:shape val="box"/>
        <c:axId val="129716608"/>
        <c:axId val="129718144"/>
        <c:axId val="0"/>
      </c:bar3DChart>
      <c:catAx>
        <c:axId val="1297166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9718144"/>
        <c:crosses val="autoZero"/>
        <c:auto val="1"/>
        <c:lblAlgn val="ctr"/>
        <c:lblOffset val="100"/>
      </c:catAx>
      <c:valAx>
        <c:axId val="129718144"/>
        <c:scaling>
          <c:orientation val="minMax"/>
        </c:scaling>
        <c:delete val="1"/>
        <c:axPos val="b"/>
        <c:numFmt formatCode="General" sourceLinked="1"/>
        <c:tickLblPos val="none"/>
        <c:crossAx val="129716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9062959685800067E-2"/>
          <c:y val="0.15273294210860194"/>
          <c:w val="0.82187408062840184"/>
          <c:h val="7.9753461975313064E-2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</a:t>
            </a:r>
            <a:r>
              <a:rPr lang="ru-RU" dirty="0" smtClean="0"/>
              <a:t>ГИА-11 </a:t>
            </a:r>
            <a:r>
              <a:rPr lang="ru-RU" dirty="0" smtClean="0"/>
              <a:t>2024 года по биологии, химии и географии в Кемеровском МО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Максимальные баллы по ОО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248" cy="455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  <a:gridCol w="1656184"/>
                <a:gridCol w="1944216"/>
                <a:gridCol w="158417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Максимальный балл по предмету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Биология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География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Ягуновская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МБОУ «Ясногорская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36-50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57-71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МБОУ «Береговская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Новостроевская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71-80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МБОУ «Кузбасская СОШ»</a:t>
                      </a:r>
                      <a:endParaRPr lang="ru-RU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Металлплощадская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МБОУ «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Арсентьевская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МБОУ «Барановская СОШ»</a:t>
                      </a:r>
                      <a:endParaRPr lang="ru-RU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МБОУ «Березовская СОШ»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36-50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57-71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83568" y="476672"/>
          <a:ext cx="820891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Общая информация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908720"/>
          <a:ext cx="828091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259"/>
                <a:gridCol w="1471021"/>
                <a:gridCol w="1152128"/>
                <a:gridCol w="936104"/>
                <a:gridCol w="1440160"/>
                <a:gridCol w="1152128"/>
                <a:gridCol w="1080118"/>
              </a:tblGrid>
              <a:tr h="167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кол-во учащихся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выбравших предмет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от общего кол-ва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участников не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преодолевших минимальный порог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участников набравших  90-100 баллов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тестовый балл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rowSpan="1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 (б)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788">
                <a:tc v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 баллы по России ЕГЭ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248" cy="305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812"/>
                <a:gridCol w="2036812"/>
                <a:gridCol w="2036812"/>
                <a:gridCol w="2036812"/>
              </a:tblGrid>
              <a:tr h="11836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Период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Химия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Биология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География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1836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2022-2023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56,55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54,13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56,08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2023-2024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56,23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50,87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54,6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КОЛИЧЕСТВО УЧАСТНИКОВ ЕГЭ И СРЕДНИЙ ТЕСТОВЫЙ  БАЛЛ ПО УЧЕБНЫМ ПРЕДМЕТАМ В ДИНАМИКЕ С 2021 ПО 2024 гг.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1988840"/>
          <a:ext cx="7992889" cy="2448270"/>
        </p:xfrm>
        <a:graphic>
          <a:graphicData uri="http://schemas.openxmlformats.org/drawingml/2006/table">
            <a:tbl>
              <a:tblPr/>
              <a:tblGrid>
                <a:gridCol w="2179257"/>
                <a:gridCol w="726191"/>
                <a:gridCol w="726875"/>
                <a:gridCol w="726875"/>
                <a:gridCol w="726191"/>
                <a:gridCol w="726875"/>
                <a:gridCol w="726875"/>
                <a:gridCol w="726875"/>
                <a:gridCol w="726875"/>
              </a:tblGrid>
              <a:tr h="4896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Средний тестовый балл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Химия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Биология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География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53958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83568" y="476672"/>
          <a:ext cx="8208912" cy="5341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21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КОЛИЧЕСТВО УЧАСТНИКОВ ЕГЭ, НАБРАВШИХ СООТВЕТСВУЮЩИЙ БАЛЛ ПО УЧЕБНЫМ ПРЕДМЕТАМ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844817"/>
          <a:ext cx="8352927" cy="1982622"/>
        </p:xfrm>
        <a:graphic>
          <a:graphicData uri="http://schemas.openxmlformats.org/drawingml/2006/table">
            <a:tbl>
              <a:tblPr/>
              <a:tblGrid>
                <a:gridCol w="1467790"/>
                <a:gridCol w="493105"/>
                <a:gridCol w="396685"/>
                <a:gridCol w="411359"/>
                <a:gridCol w="411359"/>
                <a:gridCol w="417646"/>
                <a:gridCol w="417646"/>
                <a:gridCol w="410310"/>
                <a:gridCol w="410310"/>
                <a:gridCol w="410310"/>
                <a:gridCol w="410310"/>
                <a:gridCol w="423934"/>
                <a:gridCol w="423934"/>
                <a:gridCol w="410310"/>
                <a:gridCol w="410310"/>
                <a:gridCol w="410310"/>
                <a:gridCol w="617299"/>
              </a:tblGrid>
              <a:tr h="2832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до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- 49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50-59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60-69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70-79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80-89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90-100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02" marR="40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РЕЙТИНГ </a:t>
            </a:r>
            <a:r>
              <a:rPr lang="ru-RU" sz="2200" b="1" dirty="0" smtClean="0"/>
              <a:t>СРЕДИ ОБРАЗОВАТЕЛЬНЫХ ОРГАНИЗАЦИЙ КЕМЕРОВСКОГО МУНИЦИПАЛЬНОГО ОКРУГА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1886044"/>
          <a:ext cx="7272808" cy="4143981"/>
        </p:xfrm>
        <a:graphic>
          <a:graphicData uri="http://schemas.openxmlformats.org/drawingml/2006/table">
            <a:tbl>
              <a:tblPr/>
              <a:tblGrid>
                <a:gridCol w="5090659"/>
                <a:gridCol w="727383"/>
                <a:gridCol w="727383"/>
                <a:gridCol w="727383"/>
              </a:tblGrid>
              <a:tr h="1166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организация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«Ягуновская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«Ясногорская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«Береговская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«Новостроевская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«Елыкаевская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«Кузбасская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«Металлплощадская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«Арсентьевская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«Барановская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«Звездненская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МБОУ «Березовская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Средний балл по предметам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008" marR="460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0"/>
          <a:ext cx="893953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Экран (4:3)</PresentationFormat>
  <Paragraphs>308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Диаграмма Microsoft Office Excel</vt:lpstr>
      <vt:lpstr>Результаты ГИА-11 2024 года по биологии, химии и географии в Кемеровском МО</vt:lpstr>
      <vt:lpstr>Слайд 2</vt:lpstr>
      <vt:lpstr>Общая информация</vt:lpstr>
      <vt:lpstr>Средние баллы по России ЕГЭ </vt:lpstr>
      <vt:lpstr>КОЛИЧЕСТВО УЧАСТНИКОВ ЕГЭ И СРЕДНИЙ ТЕСТОВЫЙ  БАЛЛ ПО УЧЕБНЫМ ПРЕДМЕТАМ В ДИНАМИКЕ С 2021 ПО 2024 гг. </vt:lpstr>
      <vt:lpstr>Слайд 6</vt:lpstr>
      <vt:lpstr>КОЛИЧЕСТВО УЧАСТНИКОВ ЕГЭ, НАБРАВШИХ СООТВЕТСВУЮЩИЙ БАЛЛ ПО УЧЕБНЫМ ПРЕДМЕТАМ </vt:lpstr>
      <vt:lpstr>   РЕЙТИНГ СРЕДИ ОБРАЗОВАТЕЛЬНЫХ ОРГАНИЗАЦИЙ КЕМЕРОВСКОГО МУНИЦИПАЛЬНОГО ОКРУГА  </vt:lpstr>
      <vt:lpstr>Слайд 9</vt:lpstr>
      <vt:lpstr>Максимальные баллы по ОО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ГИА-11 2024 года по биологии, химии и географии в Кемеровском МО</dc:title>
  <dc:creator>User</dc:creator>
  <cp:lastModifiedBy>User</cp:lastModifiedBy>
  <cp:revision>1</cp:revision>
  <dcterms:created xsi:type="dcterms:W3CDTF">2024-08-13T06:13:15Z</dcterms:created>
  <dcterms:modified xsi:type="dcterms:W3CDTF">2024-08-13T08:04:16Z</dcterms:modified>
</cp:coreProperties>
</file>